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Comfortaa Regular"/>
      <p:regular r:id="rId24"/>
      <p:bold r:id="rId25"/>
    </p:embeddedFont>
    <p:embeddedFont>
      <p:font typeface="Comfortaa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omfortaaRegular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mfortaa-regular.fntdata"/><Relationship Id="rId25" Type="http://schemas.openxmlformats.org/officeDocument/2006/relationships/font" Target="fonts/ComfortaaRegular-bold.fntdata"/><Relationship Id="rId27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77b2b6b4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77b2b6b4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eb0e16c8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eb0e16c8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Caveat: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/>
              <a:t>Used a relational database for a Graph schema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/>
              <a:t>2,000 courses → already have a max of 4M edges (½ of schema)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/>
              <a:t>Should have used a non-relational DB → moving forward, might switch to MongoDB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77b2b6b4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77b2b6b4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77b2b6b4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77b2b6b4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eb0e16c8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eb0e16c8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eb0e16c8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eb0e16c8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features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Responsive design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have any questions → we’d be happy to answer! :)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77b2b6b4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77b2b6b4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learned: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Scope limits of relational database before building schema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forward: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Looking to build upon our app over next semester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Are actually planning to fix these problems moving in the future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eb0e16c8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eb0e16c8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~20 seconds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5a0eade3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5a0eade3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Nick Turner → honest feedback + guidance along the way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Prof. Dondero → awesome piazza answers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77b2b6b4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77b2b6b4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Streamlined, informed, smart suggestions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Previous methods → Registrar, sifting through reviews, asking 20 friends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Class 5 → instant course suggestions catered to your interests and preferences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77b2b6b4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77b2b6b4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59857476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59857476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59857476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59857476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~30 seconds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59857476d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59857476d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~30 seconds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77b2b6b4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77b2b6b4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77b2b6b4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77b2b6b4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seconds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Crowdsourced data → but very </a:t>
            </a:r>
            <a:r>
              <a:rPr lang="en">
                <a:solidFill>
                  <a:schemeClr val="dk1"/>
                </a:solidFill>
              </a:rPr>
              <a:t>STEM-heavy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5985738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5985738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minute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Used relational database → third normal form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SQLAlchemy is easy to use, create + access rows with readable code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Quickly reached 10,000 row limit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~7,000 crosslistings for ~2,000 courses each take up 1 row in database → filled more of our rows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Biggest lesson learned: scope out size of data before designing a database schema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1919850"/>
            <a:ext cx="8520600" cy="8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omfortaa"/>
              <a:buNone/>
              <a:defRPr sz="4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 sz="28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26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fortaa Regular"/>
              <a:buNone/>
              <a:defRPr>
                <a:solidFill>
                  <a:schemeClr val="lt1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993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mfortaa Regular"/>
              <a:buChar char="●"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Comfortaa Regular"/>
              <a:buChar char="○"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Comfortaa Regular"/>
              <a:buChar char="■"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Comfortaa Regular"/>
              <a:buChar char="●"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Comfortaa Regular"/>
              <a:buChar char="○"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Comfortaa Regular"/>
              <a:buChar char="■"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Comfortaa Regular"/>
              <a:buChar char="●"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Comfortaa Regular"/>
              <a:buChar char="○"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Comfortaa Regular"/>
              <a:buChar char="■"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9248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  <a:defRPr sz="1400">
                <a:latin typeface="Comfortaa"/>
                <a:ea typeface="Comfortaa"/>
                <a:cs typeface="Comfortaa"/>
                <a:sym typeface="Comfortaa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Comfortaa"/>
              <a:buChar char="○"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Comfortaa"/>
              <a:buChar char="■"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Comfortaa"/>
              <a:buChar char="●"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Comfortaa"/>
              <a:buChar char="○"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Comfortaa"/>
              <a:buChar char="■"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Comfortaa"/>
              <a:buChar char="●"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Comfortaa"/>
              <a:buChar char="○"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Comfortaa"/>
              <a:buChar char="■"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9248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●"/>
              <a:defRPr sz="1400">
                <a:latin typeface="Comfortaa"/>
                <a:ea typeface="Comfortaa"/>
                <a:cs typeface="Comfortaa"/>
                <a:sym typeface="Comfortaa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Comfortaa"/>
              <a:buChar char="○"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Comfortaa"/>
              <a:buChar char="■"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Comfortaa"/>
              <a:buChar char="●"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Comfortaa"/>
              <a:buChar char="○"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Comfortaa"/>
              <a:buChar char="■"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Comfortaa"/>
              <a:buChar char="●"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Comfortaa"/>
              <a:buChar char="○"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Comfortaa"/>
              <a:buChar char="■"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26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omfortaa Regular"/>
              <a:buNone/>
              <a:defRPr>
                <a:solidFill>
                  <a:schemeClr val="lt1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7.png"/><Relationship Id="rId8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hyperlink" Target="https://class-5.herokuapp.com" TargetMode="External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1.png"/><Relationship Id="rId13" Type="http://schemas.openxmlformats.org/officeDocument/2006/relationships/image" Target="../media/image9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11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350" y="1256575"/>
            <a:ext cx="4327726" cy="2131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020800" y="3948300"/>
            <a:ext cx="51024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Chaz Bethel-Brescia, Arin Champati, Ethan Seide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ctrTitle"/>
          </p:nvPr>
        </p:nvSpPr>
        <p:spPr>
          <a:xfrm>
            <a:off x="311700" y="2133150"/>
            <a:ext cx="8520600" cy="8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Course Graph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 txBox="1"/>
          <p:nvPr>
            <p:ph type="title"/>
          </p:nvPr>
        </p:nvSpPr>
        <p:spPr>
          <a:xfrm>
            <a:off x="998625" y="26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Schema: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Course Graph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219450" y="993125"/>
            <a:ext cx="4092900" cy="39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Benefits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Easier for us to implement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for demonstration of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Updating the edges in the database is time consuming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Searching can be time consuming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Rows grow exponentially (however, capped at some limit)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we wish to scale, we should use a graph database.</a:t>
            </a:r>
            <a:endParaRPr/>
          </a:p>
        </p:txBody>
      </p:sp>
      <p:grpSp>
        <p:nvGrpSpPr>
          <p:cNvPr id="207" name="Google Shape;207;p23"/>
          <p:cNvGrpSpPr/>
          <p:nvPr/>
        </p:nvGrpSpPr>
        <p:grpSpPr>
          <a:xfrm>
            <a:off x="6180723" y="1056538"/>
            <a:ext cx="1294994" cy="1128480"/>
            <a:chOff x="612325" y="979550"/>
            <a:chExt cx="1765500" cy="2122800"/>
          </a:xfrm>
        </p:grpSpPr>
        <p:sp>
          <p:nvSpPr>
            <p:cNvPr id="208" name="Google Shape;208;p23"/>
            <p:cNvSpPr/>
            <p:nvPr/>
          </p:nvSpPr>
          <p:spPr>
            <a:xfrm>
              <a:off x="612325" y="979550"/>
              <a:ext cx="1765500" cy="212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704150" y="1091975"/>
              <a:ext cx="1561500" cy="48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CourseEdges</a:t>
              </a:r>
              <a:endParaRPr sz="1100"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704173" y="1683867"/>
              <a:ext cx="1561500" cy="131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courseID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courseID To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weight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</p:grpSp>
      <p:grpSp>
        <p:nvGrpSpPr>
          <p:cNvPr id="211" name="Google Shape;211;p23"/>
          <p:cNvGrpSpPr/>
          <p:nvPr/>
        </p:nvGrpSpPr>
        <p:grpSpPr>
          <a:xfrm>
            <a:off x="6132450" y="3456908"/>
            <a:ext cx="1384152" cy="1455392"/>
            <a:chOff x="612325" y="979550"/>
            <a:chExt cx="1765500" cy="2122800"/>
          </a:xfrm>
        </p:grpSpPr>
        <p:sp>
          <p:nvSpPr>
            <p:cNvPr id="212" name="Google Shape;212;p23"/>
            <p:cNvSpPr/>
            <p:nvPr/>
          </p:nvSpPr>
          <p:spPr>
            <a:xfrm>
              <a:off x="612325" y="979550"/>
              <a:ext cx="1765500" cy="212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704150" y="1091975"/>
              <a:ext cx="1561500" cy="48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UnitaryWeights</a:t>
              </a:r>
              <a:endParaRPr sz="1100"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704173" y="1683867"/>
              <a:ext cx="1561500" cy="131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courseID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weight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numLiked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numDisliked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numFifth</a:t>
              </a:r>
              <a:endParaRPr sz="1000"/>
            </a:p>
          </p:txBody>
        </p:sp>
      </p:grpSp>
      <p:grpSp>
        <p:nvGrpSpPr>
          <p:cNvPr id="215" name="Google Shape;215;p23"/>
          <p:cNvGrpSpPr/>
          <p:nvPr/>
        </p:nvGrpSpPr>
        <p:grpSpPr>
          <a:xfrm>
            <a:off x="6366895" y="2600409"/>
            <a:ext cx="922650" cy="441118"/>
            <a:chOff x="612325" y="979550"/>
            <a:chExt cx="1765500" cy="2122800"/>
          </a:xfrm>
        </p:grpSpPr>
        <p:sp>
          <p:nvSpPr>
            <p:cNvPr id="216" name="Google Shape;216;p23"/>
            <p:cNvSpPr/>
            <p:nvPr/>
          </p:nvSpPr>
          <p:spPr>
            <a:xfrm>
              <a:off x="612325" y="979550"/>
              <a:ext cx="1765500" cy="212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714323" y="1196645"/>
              <a:ext cx="1561500" cy="1688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/>
                <a:t>courseID</a:t>
              </a:r>
              <a:endParaRPr b="1" sz="1100"/>
            </a:p>
          </p:txBody>
        </p:sp>
      </p:grpSp>
      <p:cxnSp>
        <p:nvCxnSpPr>
          <p:cNvPr id="218" name="Google Shape;218;p23"/>
          <p:cNvCxnSpPr>
            <a:stCxn id="210" idx="2"/>
            <a:endCxn id="216" idx="0"/>
          </p:cNvCxnSpPr>
          <p:nvPr/>
        </p:nvCxnSpPr>
        <p:spPr>
          <a:xfrm>
            <a:off x="6820774" y="2130751"/>
            <a:ext cx="7500" cy="469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3"/>
          <p:cNvCxnSpPr>
            <a:stCxn id="216" idx="2"/>
            <a:endCxn id="212" idx="0"/>
          </p:cNvCxnSpPr>
          <p:nvPr/>
        </p:nvCxnSpPr>
        <p:spPr>
          <a:xfrm flipH="1">
            <a:off x="6824620" y="3041527"/>
            <a:ext cx="3600" cy="41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/>
          <p:nvPr/>
        </p:nvSpPr>
        <p:spPr>
          <a:xfrm>
            <a:off x="6716225" y="1595075"/>
            <a:ext cx="2178000" cy="238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4"/>
          <p:cNvSpPr/>
          <p:nvPr/>
        </p:nvSpPr>
        <p:spPr>
          <a:xfrm>
            <a:off x="3988000" y="1595075"/>
            <a:ext cx="2178000" cy="238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4"/>
          <p:cNvSpPr txBox="1"/>
          <p:nvPr>
            <p:ph type="title"/>
          </p:nvPr>
        </p:nvSpPr>
        <p:spPr>
          <a:xfrm>
            <a:off x="311700" y="26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Suggestions</a:t>
            </a:r>
            <a:endParaRPr/>
          </a:p>
        </p:txBody>
      </p:sp>
      <p:sp>
        <p:nvSpPr>
          <p:cNvPr id="227" name="Google Shape;227;p24"/>
          <p:cNvSpPr txBox="1"/>
          <p:nvPr>
            <p:ph idx="1" type="body"/>
          </p:nvPr>
        </p:nvSpPr>
        <p:spPr>
          <a:xfrm>
            <a:off x="311700" y="993125"/>
            <a:ext cx="355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we get suggestions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course has a list of outgoing edges to mutually-liked course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Example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980000"/>
                </a:solidFill>
              </a:rPr>
              <a:t>User </a:t>
            </a:r>
            <a:r>
              <a:rPr b="1" lang="en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A</a:t>
            </a:r>
            <a:r>
              <a:rPr lang="en"/>
              <a:t> likes </a:t>
            </a:r>
            <a:r>
              <a:rPr lang="en">
                <a:solidFill>
                  <a:srgbClr val="1C4587"/>
                </a:solidFill>
              </a:rPr>
              <a:t>COS 226, COS 333, COS 429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9900FF"/>
                </a:solidFill>
              </a:rPr>
              <a:t>User </a:t>
            </a:r>
            <a:r>
              <a:rPr b="1" lang="en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B</a:t>
            </a:r>
            <a:r>
              <a:rPr lang="en"/>
              <a:t> likes </a:t>
            </a:r>
            <a:r>
              <a:rPr lang="en">
                <a:solidFill>
                  <a:srgbClr val="1C4587"/>
                </a:solidFill>
              </a:rPr>
              <a:t>COS 226, SOC 215, SOC 207</a:t>
            </a:r>
            <a:endParaRPr>
              <a:solidFill>
                <a:srgbClr val="1C4587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rgbClr val="980000"/>
                </a:solidFill>
              </a:rPr>
              <a:t>User </a:t>
            </a:r>
            <a:r>
              <a:rPr b="1" lang="en">
                <a:solidFill>
                  <a:srgbClr val="980000"/>
                </a:solidFill>
                <a:latin typeface="Comfortaa"/>
                <a:ea typeface="Comfortaa"/>
                <a:cs typeface="Comfortaa"/>
                <a:sym typeface="Comfortaa"/>
              </a:rPr>
              <a:t>A</a:t>
            </a:r>
            <a:r>
              <a:rPr lang="en"/>
              <a:t> is suggested </a:t>
            </a:r>
            <a:r>
              <a:rPr lang="en">
                <a:solidFill>
                  <a:srgbClr val="1C4587"/>
                </a:solidFill>
              </a:rPr>
              <a:t>SOC 215, SOC 207</a:t>
            </a:r>
            <a:endParaRPr>
              <a:solidFill>
                <a:srgbClr val="1C4587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rgbClr val="9900FF"/>
                </a:solidFill>
              </a:rPr>
              <a:t>User </a:t>
            </a:r>
            <a:r>
              <a:rPr b="1" lang="en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B</a:t>
            </a:r>
            <a:r>
              <a:rPr lang="en"/>
              <a:t> is suggested </a:t>
            </a:r>
            <a:r>
              <a:rPr lang="en">
                <a:solidFill>
                  <a:srgbClr val="1C4587"/>
                </a:solidFill>
              </a:rPr>
              <a:t>COS 333, COS 429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375" y="1652787"/>
            <a:ext cx="2054150" cy="226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150" y="1652450"/>
            <a:ext cx="2054150" cy="226216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4"/>
          <p:cNvSpPr txBox="1"/>
          <p:nvPr/>
        </p:nvSpPr>
        <p:spPr>
          <a:xfrm>
            <a:off x="4286900" y="1186175"/>
            <a:ext cx="15951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80000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User A</a:t>
            </a:r>
            <a:endParaRPr sz="2000">
              <a:solidFill>
                <a:srgbClr val="980000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7007675" y="1186175"/>
            <a:ext cx="15951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00FF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User B</a:t>
            </a:r>
            <a:endParaRPr sz="2000">
              <a:solidFill>
                <a:srgbClr val="9900FF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4223200" y="2034900"/>
            <a:ext cx="4468500" cy="450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24"/>
          <p:cNvCxnSpPr/>
          <p:nvPr/>
        </p:nvCxnSpPr>
        <p:spPr>
          <a:xfrm>
            <a:off x="5593425" y="1452050"/>
            <a:ext cx="1278000" cy="15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24"/>
          <p:cNvCxnSpPr/>
          <p:nvPr/>
        </p:nvCxnSpPr>
        <p:spPr>
          <a:xfrm flipH="1">
            <a:off x="5951250" y="1441825"/>
            <a:ext cx="1288500" cy="15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24"/>
          <p:cNvSpPr/>
          <p:nvPr/>
        </p:nvSpPr>
        <p:spPr>
          <a:xfrm>
            <a:off x="4223200" y="2535950"/>
            <a:ext cx="1728000" cy="8385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/>
          <p:nvPr/>
        </p:nvSpPr>
        <p:spPr>
          <a:xfrm>
            <a:off x="6941225" y="2535950"/>
            <a:ext cx="1728000" cy="8385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/>
          <p:nvPr>
            <p:ph type="title"/>
          </p:nvPr>
        </p:nvSpPr>
        <p:spPr>
          <a:xfrm>
            <a:off x="311700" y="26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Graph Diagram</a:t>
            </a:r>
            <a:endParaRPr/>
          </a:p>
        </p:txBody>
      </p:sp>
      <p:pic>
        <p:nvPicPr>
          <p:cNvPr id="242" name="Google Shape;2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575" y="1005075"/>
            <a:ext cx="6088852" cy="34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/>
          <p:nvPr>
            <p:ph type="ctrTitle"/>
          </p:nvPr>
        </p:nvSpPr>
        <p:spPr>
          <a:xfrm>
            <a:off x="311700" y="2133150"/>
            <a:ext cx="8520600" cy="8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Presentation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311700" y="26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Elements</a:t>
            </a:r>
            <a:endParaRPr/>
          </a:p>
        </p:txBody>
      </p:sp>
      <p:pic>
        <p:nvPicPr>
          <p:cNvPr id="253" name="Google Shape;253;p27"/>
          <p:cNvPicPr preferRelativeResize="0"/>
          <p:nvPr/>
        </p:nvPicPr>
        <p:blipFill rotWithShape="1">
          <a:blip r:embed="rId3">
            <a:alphaModFix/>
          </a:blip>
          <a:srcRect b="0" l="1928" r="5332" t="30603"/>
          <a:stretch/>
        </p:blipFill>
        <p:spPr>
          <a:xfrm>
            <a:off x="2942925" y="4039750"/>
            <a:ext cx="1853451" cy="954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27"/>
          <p:cNvGrpSpPr/>
          <p:nvPr/>
        </p:nvGrpSpPr>
        <p:grpSpPr>
          <a:xfrm>
            <a:off x="428825" y="4039750"/>
            <a:ext cx="1803901" cy="954825"/>
            <a:chOff x="4128809" y="3836762"/>
            <a:chExt cx="2108839" cy="1102315"/>
          </a:xfrm>
        </p:grpSpPr>
        <p:pic>
          <p:nvPicPr>
            <p:cNvPr id="255" name="Google Shape;255;p27"/>
            <p:cNvPicPr preferRelativeResize="0"/>
            <p:nvPr/>
          </p:nvPicPr>
          <p:blipFill rotWithShape="1">
            <a:blip r:embed="rId4">
              <a:alphaModFix/>
            </a:blip>
            <a:srcRect b="6894" l="0" r="4159" t="28493"/>
            <a:stretch/>
          </p:blipFill>
          <p:spPr>
            <a:xfrm>
              <a:off x="4128809" y="3836762"/>
              <a:ext cx="2108839" cy="11023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27"/>
            <p:cNvSpPr/>
            <p:nvPr/>
          </p:nvSpPr>
          <p:spPr>
            <a:xfrm>
              <a:off x="5797925" y="4560650"/>
              <a:ext cx="276000" cy="2556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7" name="Google Shape;25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5262" y="1150463"/>
            <a:ext cx="2331874" cy="6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1111" y="2483725"/>
            <a:ext cx="1990175" cy="10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7"/>
          <p:cNvSpPr/>
          <p:nvPr/>
        </p:nvSpPr>
        <p:spPr>
          <a:xfrm>
            <a:off x="2250075" y="4667075"/>
            <a:ext cx="692700" cy="17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7"/>
          <p:cNvSpPr txBox="1"/>
          <p:nvPr/>
        </p:nvSpPr>
        <p:spPr>
          <a:xfrm>
            <a:off x="5395100" y="784863"/>
            <a:ext cx="35922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Comfortaa"/>
                <a:ea typeface="Comfortaa"/>
                <a:cs typeface="Comfortaa"/>
                <a:sym typeface="Comfortaa"/>
              </a:rPr>
              <a:t>Input Validation (on submit)</a:t>
            </a:r>
            <a:endParaRPr>
              <a:solidFill>
                <a:srgbClr val="1C458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7325038" y="-514975"/>
            <a:ext cx="17502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Autocomplete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1259625" y="3659350"/>
            <a:ext cx="2673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Comfortaa"/>
                <a:ea typeface="Comfortaa"/>
                <a:cs typeface="Comfortaa"/>
                <a:sym typeface="Comfortaa"/>
              </a:rPr>
              <a:t>Refreshing Suggestions</a:t>
            </a:r>
            <a:endParaRPr>
              <a:solidFill>
                <a:srgbClr val="1C458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63" name="Google Shape;26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914" y="1253675"/>
            <a:ext cx="2133460" cy="774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27"/>
          <p:cNvGrpSpPr/>
          <p:nvPr/>
        </p:nvGrpSpPr>
        <p:grpSpPr>
          <a:xfrm>
            <a:off x="6663350" y="2531925"/>
            <a:ext cx="2107040" cy="1057075"/>
            <a:chOff x="5968300" y="2202650"/>
            <a:chExt cx="2107040" cy="1057075"/>
          </a:xfrm>
        </p:grpSpPr>
        <p:pic>
          <p:nvPicPr>
            <p:cNvPr id="265" name="Google Shape;265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68300" y="2202650"/>
              <a:ext cx="2107040" cy="1057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27"/>
            <p:cNvSpPr/>
            <p:nvPr/>
          </p:nvSpPr>
          <p:spPr>
            <a:xfrm>
              <a:off x="7657562" y="2461057"/>
              <a:ext cx="236100" cy="221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6098846" y="2869075"/>
              <a:ext cx="1803900" cy="221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8" name="Google Shape;268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61975" y="1234650"/>
            <a:ext cx="2260949" cy="81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65675" y="864775"/>
            <a:ext cx="35922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Comfortaa"/>
                <a:ea typeface="Comfortaa"/>
                <a:cs typeface="Comfortaa"/>
                <a:sym typeface="Comfortaa"/>
              </a:rPr>
              <a:t>Site-Specific Messages</a:t>
            </a:r>
            <a:endParaRPr>
              <a:solidFill>
                <a:srgbClr val="1C458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2303375" y="1608288"/>
            <a:ext cx="458400" cy="17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7"/>
          <p:cNvSpPr txBox="1"/>
          <p:nvPr/>
        </p:nvSpPr>
        <p:spPr>
          <a:xfrm>
            <a:off x="6220325" y="2157475"/>
            <a:ext cx="29931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Comfortaa"/>
                <a:ea typeface="Comfortaa"/>
                <a:cs typeface="Comfortaa"/>
                <a:sym typeface="Comfortaa"/>
              </a:rPr>
              <a:t>Addable/Removable Inputs</a:t>
            </a:r>
            <a:endParaRPr>
              <a:solidFill>
                <a:srgbClr val="1C458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2" name="Google Shape;272;p27"/>
          <p:cNvSpPr txBox="1"/>
          <p:nvPr/>
        </p:nvSpPr>
        <p:spPr>
          <a:xfrm>
            <a:off x="3669400" y="2166125"/>
            <a:ext cx="2673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Comfortaa"/>
                <a:ea typeface="Comfortaa"/>
                <a:cs typeface="Comfortaa"/>
                <a:sym typeface="Comfortaa"/>
              </a:rPr>
              <a:t>Autocomplete</a:t>
            </a:r>
            <a:endParaRPr>
              <a:solidFill>
                <a:srgbClr val="1C458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73" name="Google Shape;273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0650" y="2555900"/>
            <a:ext cx="2837762" cy="9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7"/>
          <p:cNvSpPr txBox="1"/>
          <p:nvPr/>
        </p:nvSpPr>
        <p:spPr>
          <a:xfrm>
            <a:off x="45825" y="2196200"/>
            <a:ext cx="35922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Comfortaa"/>
                <a:ea typeface="Comfortaa"/>
                <a:cs typeface="Comfortaa"/>
                <a:sym typeface="Comfortaa"/>
              </a:rPr>
              <a:t>Responsive Filters</a:t>
            </a:r>
            <a:endParaRPr>
              <a:solidFill>
                <a:srgbClr val="1C458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5436563" y="3709575"/>
            <a:ext cx="35922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Comfortaa"/>
                <a:ea typeface="Comfortaa"/>
                <a:cs typeface="Comfortaa"/>
                <a:sym typeface="Comfortaa"/>
              </a:rPr>
              <a:t>Responsive Course Information</a:t>
            </a:r>
            <a:endParaRPr>
              <a:solidFill>
                <a:srgbClr val="1C458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36586" y="4039750"/>
            <a:ext cx="3599940" cy="9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/>
          <p:nvPr>
            <p:ph type="ctrTitle"/>
          </p:nvPr>
        </p:nvSpPr>
        <p:spPr>
          <a:xfrm>
            <a:off x="311700" y="2133150"/>
            <a:ext cx="8520600" cy="8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Reflection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/>
          <p:nvPr>
            <p:ph type="title"/>
          </p:nvPr>
        </p:nvSpPr>
        <p:spPr>
          <a:xfrm>
            <a:off x="311700" y="26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Up</a:t>
            </a:r>
            <a:endParaRPr/>
          </a:p>
        </p:txBody>
      </p:sp>
      <p:sp>
        <p:nvSpPr>
          <p:cNvPr id="287" name="Google Shape;287;p29"/>
          <p:cNvSpPr txBox="1"/>
          <p:nvPr>
            <p:ph idx="1" type="body"/>
          </p:nvPr>
        </p:nvSpPr>
        <p:spPr>
          <a:xfrm>
            <a:off x="311700" y="993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Utilize the in-memory course graph to the full extent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Perhaps switch to a graph based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more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 users to input course names instead of department number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more filters such as only suggesting courses from a certain department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Connect with TigerPath to give users more personalized suggestions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more course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ranking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Combine graph with course ratings and reviews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 better ways to weight course relationships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/>
          <p:nvPr>
            <p:ph type="title"/>
          </p:nvPr>
        </p:nvSpPr>
        <p:spPr>
          <a:xfrm>
            <a:off x="5001275" y="2104950"/>
            <a:ext cx="34923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Thank you!</a:t>
            </a:r>
            <a:endParaRPr sz="4100"/>
          </a:p>
        </p:txBody>
      </p:sp>
      <p:pic>
        <p:nvPicPr>
          <p:cNvPr id="293" name="Google Shape;2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4107347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323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Class 5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995850"/>
            <a:ext cx="40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Traditional Methods</a:t>
            </a:r>
            <a:endParaRPr sz="2000"/>
          </a:p>
        </p:txBody>
      </p:sp>
      <p:sp>
        <p:nvSpPr>
          <p:cNvPr id="62" name="Google Shape;62;p14"/>
          <p:cNvSpPr/>
          <p:nvPr/>
        </p:nvSpPr>
        <p:spPr>
          <a:xfrm>
            <a:off x="4572000" y="5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846050" y="995850"/>
            <a:ext cx="40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Class 5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98" y="1536625"/>
            <a:ext cx="3340712" cy="134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737" y="1536635"/>
            <a:ext cx="4226526" cy="218289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11700" y="4495225"/>
            <a:ext cx="37419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pain. 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0" l="0" r="0" t="16464"/>
          <a:stretch/>
        </p:blipFill>
        <p:spPr>
          <a:xfrm>
            <a:off x="709988" y="3071225"/>
            <a:ext cx="2945326" cy="142400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4987050" y="3784125"/>
            <a:ext cx="37419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E8E7E3"/>
                </a:solidFill>
              </a:rPr>
              <a:t>😎</a:t>
            </a:r>
            <a:endParaRPr b="1" sz="44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8E7E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2571750"/>
            <a:ext cx="4572000" cy="25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0" y="0"/>
            <a:ext cx="4572000" cy="272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292674" y="216325"/>
            <a:ext cx="41460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Enter Your Preferences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26" y="713213"/>
            <a:ext cx="3552948" cy="16813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4567825" y="2728500"/>
            <a:ext cx="4572000" cy="24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212999" y="2787975"/>
            <a:ext cx="41460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View Interesting Insights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731325" y="216313"/>
            <a:ext cx="42450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Get Suggestions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b="6472" l="0" r="0" t="0"/>
          <a:stretch/>
        </p:blipFill>
        <p:spPr>
          <a:xfrm>
            <a:off x="4984775" y="713213"/>
            <a:ext cx="3738101" cy="168132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5734775" y="3580650"/>
            <a:ext cx="24504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Let’s take a look!</a:t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6">
            <a:alphaModFix/>
          </a:blip>
          <a:srcRect b="65223" l="51920" r="3973" t="20222"/>
          <a:stretch/>
        </p:blipFill>
        <p:spPr>
          <a:xfrm>
            <a:off x="2037763" y="3379350"/>
            <a:ext cx="2300374" cy="474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7">
            <a:alphaModFix/>
          </a:blip>
          <a:srcRect b="0" l="0" r="3679" t="0"/>
          <a:stretch/>
        </p:blipFill>
        <p:spPr>
          <a:xfrm>
            <a:off x="213000" y="3319875"/>
            <a:ext cx="1595076" cy="13761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21297" y="3921500"/>
            <a:ext cx="933314" cy="7679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ctrTitle"/>
          </p:nvPr>
        </p:nvSpPr>
        <p:spPr>
          <a:xfrm>
            <a:off x="311700" y="2133150"/>
            <a:ext cx="8520600" cy="8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System Design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26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275" y="664513"/>
            <a:ext cx="3050500" cy="128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06" y="1080300"/>
            <a:ext cx="2383269" cy="93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5">
            <a:alphaModFix/>
          </a:blip>
          <a:srcRect b="0" l="28335" r="0" t="0"/>
          <a:stretch/>
        </p:blipFill>
        <p:spPr>
          <a:xfrm>
            <a:off x="456600" y="3025825"/>
            <a:ext cx="293510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3200" y="3436674"/>
            <a:ext cx="2935102" cy="160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0150" y="2044525"/>
            <a:ext cx="1633050" cy="162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10800000">
            <a:off x="1445875" y="2284437"/>
            <a:ext cx="1809351" cy="5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32913" y="4140425"/>
            <a:ext cx="3258026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7"/>
          <p:cNvGrpSpPr/>
          <p:nvPr/>
        </p:nvGrpSpPr>
        <p:grpSpPr>
          <a:xfrm>
            <a:off x="6120764" y="644707"/>
            <a:ext cx="2270437" cy="1327612"/>
            <a:chOff x="5985822" y="671715"/>
            <a:chExt cx="2344282" cy="1417935"/>
          </a:xfrm>
        </p:grpSpPr>
        <p:pic>
          <p:nvPicPr>
            <p:cNvPr id="103" name="Google Shape;103;p1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985822" y="671718"/>
              <a:ext cx="1371892" cy="1417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357716" y="671715"/>
              <a:ext cx="972387" cy="14179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" name="Google Shape;105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77150" y="2367613"/>
            <a:ext cx="980550" cy="9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49300" y="2010854"/>
            <a:ext cx="1504375" cy="15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26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3-Tier Design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650" y="996600"/>
            <a:ext cx="6812701" cy="35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ctrTitle"/>
          </p:nvPr>
        </p:nvSpPr>
        <p:spPr>
          <a:xfrm>
            <a:off x="311700" y="2133150"/>
            <a:ext cx="8520600" cy="8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Dealing with Data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26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993125"/>
            <a:ext cx="8520600" cy="21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Princeton Data Sources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Course information (crosslistings, descriptions, professors, etc.)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information (email address, name)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Brute Force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Certificates, majors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Prepopulating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Asked ~50 of our friends to input their data into a CSV (very STEM heavy)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6208" r="0" t="1146"/>
          <a:stretch/>
        </p:blipFill>
        <p:spPr>
          <a:xfrm>
            <a:off x="2285800" y="3115500"/>
            <a:ext cx="4572400" cy="192392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>
            <p:ph type="title"/>
          </p:nvPr>
        </p:nvSpPr>
        <p:spPr>
          <a:xfrm>
            <a:off x="990225" y="26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Schema: </a:t>
            </a:r>
            <a:r>
              <a:rPr lang="en">
                <a:solidFill>
                  <a:srgbClr val="FFFFFF"/>
                </a:solidFill>
              </a:rPr>
              <a:t>Basic Information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32" name="Google Shape;132;p21"/>
          <p:cNvGrpSpPr/>
          <p:nvPr/>
        </p:nvGrpSpPr>
        <p:grpSpPr>
          <a:xfrm>
            <a:off x="3272096" y="2197516"/>
            <a:ext cx="862447" cy="1196198"/>
            <a:chOff x="612325" y="979550"/>
            <a:chExt cx="1765500" cy="2122800"/>
          </a:xfrm>
        </p:grpSpPr>
        <p:sp>
          <p:nvSpPr>
            <p:cNvPr id="133" name="Google Shape;133;p21"/>
            <p:cNvSpPr/>
            <p:nvPr/>
          </p:nvSpPr>
          <p:spPr>
            <a:xfrm>
              <a:off x="612325" y="979550"/>
              <a:ext cx="1765500" cy="2122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4150" y="1091975"/>
              <a:ext cx="1561500" cy="48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Users</a:t>
              </a:r>
              <a:endParaRPr sz="1100"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04173" y="1683867"/>
              <a:ext cx="1561500" cy="131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netID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Name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classYr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major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email</a:t>
              </a:r>
              <a:endParaRPr sz="1000"/>
            </a:p>
          </p:txBody>
        </p:sp>
      </p:grpSp>
      <p:grpSp>
        <p:nvGrpSpPr>
          <p:cNvPr id="136" name="Google Shape;136;p21"/>
          <p:cNvGrpSpPr/>
          <p:nvPr/>
        </p:nvGrpSpPr>
        <p:grpSpPr>
          <a:xfrm>
            <a:off x="128701" y="877335"/>
            <a:ext cx="1463953" cy="781190"/>
            <a:chOff x="612325" y="979550"/>
            <a:chExt cx="1765500" cy="2122800"/>
          </a:xfrm>
        </p:grpSpPr>
        <p:sp>
          <p:nvSpPr>
            <p:cNvPr id="137" name="Google Shape;137;p21"/>
            <p:cNvSpPr/>
            <p:nvPr/>
          </p:nvSpPr>
          <p:spPr>
            <a:xfrm>
              <a:off x="612325" y="979550"/>
              <a:ext cx="1765500" cy="2122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04150" y="1091975"/>
              <a:ext cx="1561500" cy="48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Certificates</a:t>
              </a:r>
              <a:endParaRPr sz="1100"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04173" y="1683867"/>
              <a:ext cx="1561500" cy="131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netID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certID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order</a:t>
              </a:r>
              <a:endParaRPr sz="1000"/>
            </a:p>
          </p:txBody>
        </p:sp>
      </p:grpSp>
      <p:grpSp>
        <p:nvGrpSpPr>
          <p:cNvPr id="140" name="Google Shape;140;p21"/>
          <p:cNvGrpSpPr/>
          <p:nvPr/>
        </p:nvGrpSpPr>
        <p:grpSpPr>
          <a:xfrm>
            <a:off x="128701" y="1779139"/>
            <a:ext cx="1463953" cy="859522"/>
            <a:chOff x="612325" y="979550"/>
            <a:chExt cx="1765500" cy="2122800"/>
          </a:xfrm>
        </p:grpSpPr>
        <p:sp>
          <p:nvSpPr>
            <p:cNvPr id="141" name="Google Shape;141;p21"/>
            <p:cNvSpPr/>
            <p:nvPr/>
          </p:nvSpPr>
          <p:spPr>
            <a:xfrm>
              <a:off x="612325" y="979550"/>
              <a:ext cx="1765500" cy="2122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04150" y="1091975"/>
              <a:ext cx="1561500" cy="48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FifthClass</a:t>
              </a:r>
              <a:endParaRPr sz="1100"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704173" y="1683867"/>
              <a:ext cx="1561500" cy="131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netID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courseID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order</a:t>
              </a:r>
              <a:endParaRPr sz="1000"/>
            </a:p>
          </p:txBody>
        </p:sp>
      </p:grpSp>
      <p:grpSp>
        <p:nvGrpSpPr>
          <p:cNvPr id="144" name="Google Shape;144;p21"/>
          <p:cNvGrpSpPr/>
          <p:nvPr/>
        </p:nvGrpSpPr>
        <p:grpSpPr>
          <a:xfrm>
            <a:off x="128701" y="2802739"/>
            <a:ext cx="1463953" cy="859522"/>
            <a:chOff x="612325" y="979550"/>
            <a:chExt cx="1765500" cy="2122800"/>
          </a:xfrm>
        </p:grpSpPr>
        <p:sp>
          <p:nvSpPr>
            <p:cNvPr id="145" name="Google Shape;145;p21"/>
            <p:cNvSpPr/>
            <p:nvPr/>
          </p:nvSpPr>
          <p:spPr>
            <a:xfrm>
              <a:off x="612325" y="979550"/>
              <a:ext cx="1765500" cy="2122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704150" y="1091975"/>
              <a:ext cx="1561500" cy="48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Liked</a:t>
              </a:r>
              <a:endParaRPr sz="1100"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704173" y="1683867"/>
              <a:ext cx="1561500" cy="131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netID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courseID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order</a:t>
              </a:r>
              <a:endParaRPr sz="1000"/>
            </a:p>
          </p:txBody>
        </p:sp>
      </p:grpSp>
      <p:grpSp>
        <p:nvGrpSpPr>
          <p:cNvPr id="148" name="Google Shape;148;p21"/>
          <p:cNvGrpSpPr/>
          <p:nvPr/>
        </p:nvGrpSpPr>
        <p:grpSpPr>
          <a:xfrm>
            <a:off x="128701" y="3826339"/>
            <a:ext cx="1463953" cy="859522"/>
            <a:chOff x="612325" y="979550"/>
            <a:chExt cx="1765500" cy="2122800"/>
          </a:xfrm>
        </p:grpSpPr>
        <p:sp>
          <p:nvSpPr>
            <p:cNvPr id="149" name="Google Shape;149;p21"/>
            <p:cNvSpPr/>
            <p:nvPr/>
          </p:nvSpPr>
          <p:spPr>
            <a:xfrm>
              <a:off x="612325" y="979550"/>
              <a:ext cx="1765500" cy="2122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704150" y="1091975"/>
              <a:ext cx="1561500" cy="48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Disliked</a:t>
              </a:r>
              <a:endParaRPr sz="1100"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4173" y="1683867"/>
              <a:ext cx="1561500" cy="131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netID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courseID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order</a:t>
              </a:r>
              <a:endParaRPr sz="1000"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2939513" y="990075"/>
            <a:ext cx="1463953" cy="983493"/>
            <a:chOff x="612325" y="979550"/>
            <a:chExt cx="1765500" cy="2122800"/>
          </a:xfrm>
        </p:grpSpPr>
        <p:sp>
          <p:nvSpPr>
            <p:cNvPr id="153" name="Google Shape;153;p21"/>
            <p:cNvSpPr/>
            <p:nvPr/>
          </p:nvSpPr>
          <p:spPr>
            <a:xfrm>
              <a:off x="612325" y="979550"/>
              <a:ext cx="1765500" cy="2122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04150" y="1091975"/>
              <a:ext cx="1561500" cy="48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Suggestions</a:t>
              </a:r>
              <a:endParaRPr sz="1100"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704173" y="1683867"/>
              <a:ext cx="1561500" cy="131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netID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courseID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Score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rank</a:t>
              </a:r>
              <a:endParaRPr sz="1000"/>
            </a:p>
          </p:txBody>
        </p:sp>
      </p:grpSp>
      <p:grpSp>
        <p:nvGrpSpPr>
          <p:cNvPr id="156" name="Google Shape;156;p21"/>
          <p:cNvGrpSpPr/>
          <p:nvPr/>
        </p:nvGrpSpPr>
        <p:grpSpPr>
          <a:xfrm>
            <a:off x="2736495" y="3617672"/>
            <a:ext cx="1666985" cy="983493"/>
            <a:chOff x="612325" y="979550"/>
            <a:chExt cx="1765500" cy="2122800"/>
          </a:xfrm>
        </p:grpSpPr>
        <p:sp>
          <p:nvSpPr>
            <p:cNvPr id="157" name="Google Shape;157;p21"/>
            <p:cNvSpPr/>
            <p:nvPr/>
          </p:nvSpPr>
          <p:spPr>
            <a:xfrm>
              <a:off x="612325" y="979550"/>
              <a:ext cx="1765500" cy="2122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704154" y="1091957"/>
              <a:ext cx="1561500" cy="468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Disliked</a:t>
              </a:r>
              <a:r>
                <a:rPr lang="en" sz="1100"/>
                <a:t>Suggestions</a:t>
              </a:r>
              <a:endParaRPr sz="1100"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704173" y="1683867"/>
              <a:ext cx="1561500" cy="131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netID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courseID</a:t>
              </a:r>
              <a:endParaRPr sz="1000"/>
            </a:p>
          </p:txBody>
        </p:sp>
      </p:grpSp>
      <p:grpSp>
        <p:nvGrpSpPr>
          <p:cNvPr id="160" name="Google Shape;160;p21"/>
          <p:cNvGrpSpPr/>
          <p:nvPr/>
        </p:nvGrpSpPr>
        <p:grpSpPr>
          <a:xfrm>
            <a:off x="1805624" y="2575063"/>
            <a:ext cx="862447" cy="441118"/>
            <a:chOff x="612325" y="979550"/>
            <a:chExt cx="1765500" cy="2122800"/>
          </a:xfrm>
        </p:grpSpPr>
        <p:sp>
          <p:nvSpPr>
            <p:cNvPr id="161" name="Google Shape;161;p21"/>
            <p:cNvSpPr/>
            <p:nvPr/>
          </p:nvSpPr>
          <p:spPr>
            <a:xfrm>
              <a:off x="612325" y="979550"/>
              <a:ext cx="1765500" cy="2122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14323" y="1196645"/>
              <a:ext cx="1561500" cy="1688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/>
                <a:t>netID</a:t>
              </a:r>
              <a:endParaRPr b="1" sz="1100"/>
            </a:p>
          </p:txBody>
        </p:sp>
      </p:grpSp>
      <p:cxnSp>
        <p:nvCxnSpPr>
          <p:cNvPr id="163" name="Google Shape;163;p21"/>
          <p:cNvCxnSpPr>
            <a:stCxn id="161" idx="1"/>
            <a:endCxn id="137" idx="3"/>
          </p:cNvCxnSpPr>
          <p:nvPr/>
        </p:nvCxnSpPr>
        <p:spPr>
          <a:xfrm rot="10800000">
            <a:off x="1592624" y="1268021"/>
            <a:ext cx="213000" cy="1527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1"/>
          <p:cNvCxnSpPr>
            <a:stCxn id="161" idx="1"/>
            <a:endCxn id="141" idx="3"/>
          </p:cNvCxnSpPr>
          <p:nvPr/>
        </p:nvCxnSpPr>
        <p:spPr>
          <a:xfrm rot="10800000">
            <a:off x="1592624" y="2208821"/>
            <a:ext cx="213000" cy="58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1"/>
          <p:cNvCxnSpPr>
            <a:stCxn id="161" idx="1"/>
            <a:endCxn id="145" idx="3"/>
          </p:cNvCxnSpPr>
          <p:nvPr/>
        </p:nvCxnSpPr>
        <p:spPr>
          <a:xfrm flipH="1">
            <a:off x="1592624" y="2795621"/>
            <a:ext cx="213000" cy="436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1"/>
          <p:cNvCxnSpPr>
            <a:stCxn id="161" idx="1"/>
            <a:endCxn id="149" idx="3"/>
          </p:cNvCxnSpPr>
          <p:nvPr/>
        </p:nvCxnSpPr>
        <p:spPr>
          <a:xfrm flipH="1">
            <a:off x="1592624" y="2795621"/>
            <a:ext cx="213000" cy="1460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1"/>
          <p:cNvCxnSpPr>
            <a:stCxn id="161" idx="3"/>
            <a:endCxn id="157" idx="1"/>
          </p:cNvCxnSpPr>
          <p:nvPr/>
        </p:nvCxnSpPr>
        <p:spPr>
          <a:xfrm>
            <a:off x="2668071" y="2795621"/>
            <a:ext cx="68400" cy="1313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1"/>
          <p:cNvCxnSpPr>
            <a:stCxn id="161" idx="3"/>
            <a:endCxn id="133" idx="1"/>
          </p:cNvCxnSpPr>
          <p:nvPr/>
        </p:nvCxnSpPr>
        <p:spPr>
          <a:xfrm>
            <a:off x="2668071" y="2795621"/>
            <a:ext cx="603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1"/>
          <p:cNvCxnSpPr>
            <a:stCxn id="161" idx="3"/>
            <a:endCxn id="153" idx="1"/>
          </p:cNvCxnSpPr>
          <p:nvPr/>
        </p:nvCxnSpPr>
        <p:spPr>
          <a:xfrm flipH="1" rot="10800000">
            <a:off x="2668071" y="1481921"/>
            <a:ext cx="271500" cy="1313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0" name="Google Shape;170;p21"/>
          <p:cNvGrpSpPr/>
          <p:nvPr/>
        </p:nvGrpSpPr>
        <p:grpSpPr>
          <a:xfrm>
            <a:off x="6332133" y="2575072"/>
            <a:ext cx="922650" cy="441118"/>
            <a:chOff x="612325" y="979550"/>
            <a:chExt cx="1765500" cy="2122800"/>
          </a:xfrm>
        </p:grpSpPr>
        <p:sp>
          <p:nvSpPr>
            <p:cNvPr id="171" name="Google Shape;171;p21"/>
            <p:cNvSpPr/>
            <p:nvPr/>
          </p:nvSpPr>
          <p:spPr>
            <a:xfrm>
              <a:off x="612325" y="979550"/>
              <a:ext cx="1765500" cy="212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714323" y="1196645"/>
              <a:ext cx="1561500" cy="1688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/>
                <a:t>courseID</a:t>
              </a:r>
              <a:endParaRPr b="1" sz="1100"/>
            </a:p>
          </p:txBody>
        </p:sp>
      </p:grpSp>
      <p:grpSp>
        <p:nvGrpSpPr>
          <p:cNvPr id="173" name="Google Shape;173;p21"/>
          <p:cNvGrpSpPr/>
          <p:nvPr/>
        </p:nvGrpSpPr>
        <p:grpSpPr>
          <a:xfrm>
            <a:off x="4739388" y="990075"/>
            <a:ext cx="1463953" cy="983493"/>
            <a:chOff x="612325" y="979550"/>
            <a:chExt cx="1765500" cy="2122800"/>
          </a:xfrm>
        </p:grpSpPr>
        <p:sp>
          <p:nvSpPr>
            <p:cNvPr id="174" name="Google Shape;174;p21"/>
            <p:cNvSpPr/>
            <p:nvPr/>
          </p:nvSpPr>
          <p:spPr>
            <a:xfrm>
              <a:off x="612325" y="979550"/>
              <a:ext cx="1765500" cy="212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704150" y="1091975"/>
              <a:ext cx="1561500" cy="48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Crosslistings</a:t>
              </a:r>
              <a:endParaRPr sz="1100"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04173" y="1683867"/>
              <a:ext cx="1561500" cy="131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courseID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deptNum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order</a:t>
              </a:r>
              <a:endParaRPr sz="1000"/>
            </a:p>
          </p:txBody>
        </p:sp>
      </p:grpSp>
      <p:grpSp>
        <p:nvGrpSpPr>
          <p:cNvPr id="177" name="Google Shape;177;p21"/>
          <p:cNvGrpSpPr/>
          <p:nvPr/>
        </p:nvGrpSpPr>
        <p:grpSpPr>
          <a:xfrm>
            <a:off x="4739398" y="3428693"/>
            <a:ext cx="1294994" cy="1455392"/>
            <a:chOff x="612325" y="979550"/>
            <a:chExt cx="1765500" cy="2122800"/>
          </a:xfrm>
        </p:grpSpPr>
        <p:sp>
          <p:nvSpPr>
            <p:cNvPr id="178" name="Google Shape;178;p21"/>
            <p:cNvSpPr/>
            <p:nvPr/>
          </p:nvSpPr>
          <p:spPr>
            <a:xfrm>
              <a:off x="612325" y="979550"/>
              <a:ext cx="1765500" cy="212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704150" y="1091975"/>
              <a:ext cx="1561500" cy="48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CourseDetails</a:t>
              </a:r>
              <a:endParaRPr sz="1100"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704173" y="1683867"/>
              <a:ext cx="1561500" cy="131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courseID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description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title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term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termCode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departmentName</a:t>
              </a:r>
              <a:endParaRPr sz="1000"/>
            </a:p>
          </p:txBody>
        </p:sp>
      </p:grpSp>
      <p:grpSp>
        <p:nvGrpSpPr>
          <p:cNvPr id="181" name="Google Shape;181;p21"/>
          <p:cNvGrpSpPr/>
          <p:nvPr/>
        </p:nvGrpSpPr>
        <p:grpSpPr>
          <a:xfrm>
            <a:off x="7548813" y="990075"/>
            <a:ext cx="1463953" cy="983493"/>
            <a:chOff x="612325" y="979550"/>
            <a:chExt cx="1765500" cy="2122800"/>
          </a:xfrm>
        </p:grpSpPr>
        <p:sp>
          <p:nvSpPr>
            <p:cNvPr id="182" name="Google Shape;182;p21"/>
            <p:cNvSpPr/>
            <p:nvPr/>
          </p:nvSpPr>
          <p:spPr>
            <a:xfrm>
              <a:off x="612325" y="979550"/>
              <a:ext cx="1765500" cy="212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704150" y="1091975"/>
              <a:ext cx="1561500" cy="48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CourseProfs</a:t>
              </a:r>
              <a:endParaRPr sz="1100"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704173" y="1683867"/>
              <a:ext cx="1561500" cy="131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courseID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profID</a:t>
              </a:r>
              <a:endParaRPr sz="1000"/>
            </a:p>
          </p:txBody>
        </p:sp>
      </p:grpSp>
      <p:grpSp>
        <p:nvGrpSpPr>
          <p:cNvPr id="185" name="Google Shape;185;p21"/>
          <p:cNvGrpSpPr/>
          <p:nvPr/>
        </p:nvGrpSpPr>
        <p:grpSpPr>
          <a:xfrm>
            <a:off x="7548813" y="3764350"/>
            <a:ext cx="1463953" cy="983493"/>
            <a:chOff x="612325" y="979550"/>
            <a:chExt cx="1765500" cy="2122800"/>
          </a:xfrm>
        </p:grpSpPr>
        <p:sp>
          <p:nvSpPr>
            <p:cNvPr id="186" name="Google Shape;186;p21"/>
            <p:cNvSpPr/>
            <p:nvPr/>
          </p:nvSpPr>
          <p:spPr>
            <a:xfrm>
              <a:off x="612325" y="979550"/>
              <a:ext cx="1765500" cy="2122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704150" y="1091975"/>
              <a:ext cx="1561500" cy="48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Professors</a:t>
              </a:r>
              <a:endParaRPr sz="1100"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704173" y="1683867"/>
              <a:ext cx="1561500" cy="131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profID</a:t>
              </a:r>
              <a:endParaRPr b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profName</a:t>
              </a:r>
              <a:endParaRPr sz="1000"/>
            </a:p>
          </p:txBody>
        </p:sp>
      </p:grpSp>
      <p:cxnSp>
        <p:nvCxnSpPr>
          <p:cNvPr id="189" name="Google Shape;189;p21"/>
          <p:cNvCxnSpPr>
            <a:stCxn id="171" idx="1"/>
            <a:endCxn id="174" idx="3"/>
          </p:cNvCxnSpPr>
          <p:nvPr/>
        </p:nvCxnSpPr>
        <p:spPr>
          <a:xfrm rot="10800000">
            <a:off x="6203433" y="1481931"/>
            <a:ext cx="128700" cy="1313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1"/>
          <p:cNvCxnSpPr>
            <a:stCxn id="171" idx="1"/>
            <a:endCxn id="178" idx="3"/>
          </p:cNvCxnSpPr>
          <p:nvPr/>
        </p:nvCxnSpPr>
        <p:spPr>
          <a:xfrm flipH="1">
            <a:off x="6034533" y="2795631"/>
            <a:ext cx="297600" cy="1360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1"/>
          <p:cNvCxnSpPr>
            <a:stCxn id="171" idx="3"/>
            <a:endCxn id="182" idx="1"/>
          </p:cNvCxnSpPr>
          <p:nvPr/>
        </p:nvCxnSpPr>
        <p:spPr>
          <a:xfrm flipH="1" rot="10800000">
            <a:off x="7254783" y="1481931"/>
            <a:ext cx="294000" cy="1313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1"/>
          <p:cNvCxnSpPr>
            <a:stCxn id="182" idx="2"/>
            <a:endCxn id="186" idx="0"/>
          </p:cNvCxnSpPr>
          <p:nvPr/>
        </p:nvCxnSpPr>
        <p:spPr>
          <a:xfrm>
            <a:off x="8280790" y="1973568"/>
            <a:ext cx="0" cy="1790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1"/>
          <p:cNvSpPr txBox="1"/>
          <p:nvPr/>
        </p:nvSpPr>
        <p:spPr>
          <a:xfrm>
            <a:off x="1743938" y="877350"/>
            <a:ext cx="10443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User Info</a:t>
            </a:r>
            <a:endParaRPr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6234012" y="877350"/>
            <a:ext cx="13026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Course Info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CCDCF6"/>
      </a:dk1>
      <a:lt1>
        <a:srgbClr val="4F71BD"/>
      </a:lt1>
      <a:dk2>
        <a:srgbClr val="000000"/>
      </a:dk2>
      <a:lt2>
        <a:srgbClr val="908669"/>
      </a:lt2>
      <a:accent1>
        <a:srgbClr val="EEA52E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